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94" r:id="rId2"/>
    <p:sldId id="396" r:id="rId3"/>
    <p:sldId id="397" r:id="rId4"/>
    <p:sldId id="256" r:id="rId5"/>
    <p:sldId id="259" r:id="rId6"/>
    <p:sldId id="268" r:id="rId7"/>
    <p:sldId id="269" r:id="rId8"/>
    <p:sldId id="270" r:id="rId9"/>
    <p:sldId id="624" r:id="rId10"/>
    <p:sldId id="293" r:id="rId11"/>
    <p:sldId id="434" r:id="rId12"/>
    <p:sldId id="439" r:id="rId13"/>
    <p:sldId id="558" r:id="rId14"/>
    <p:sldId id="611" r:id="rId15"/>
    <p:sldId id="612" r:id="rId16"/>
    <p:sldId id="614" r:id="rId17"/>
    <p:sldId id="404" r:id="rId18"/>
    <p:sldId id="622" r:id="rId19"/>
    <p:sldId id="406" r:id="rId20"/>
    <p:sldId id="401" r:id="rId21"/>
    <p:sldId id="261" r:id="rId22"/>
    <p:sldId id="391" r:id="rId23"/>
    <p:sldId id="393" r:id="rId24"/>
    <p:sldId id="619" r:id="rId25"/>
    <p:sldId id="620" r:id="rId26"/>
    <p:sldId id="402" r:id="rId27"/>
    <p:sldId id="621" r:id="rId28"/>
    <p:sldId id="623" r:id="rId29"/>
    <p:sldId id="625" r:id="rId30"/>
    <p:sldId id="627" r:id="rId31"/>
    <p:sldId id="628" r:id="rId32"/>
    <p:sldId id="629" r:id="rId33"/>
    <p:sldId id="630" r:id="rId34"/>
    <p:sldId id="631" r:id="rId35"/>
    <p:sldId id="633" r:id="rId36"/>
    <p:sldId id="626" r:id="rId37"/>
    <p:sldId id="262" r:id="rId38"/>
    <p:sldId id="263" r:id="rId39"/>
    <p:sldId id="264" r:id="rId40"/>
    <p:sldId id="615" r:id="rId41"/>
    <p:sldId id="266" r:id="rId42"/>
    <p:sldId id="267" r:id="rId43"/>
    <p:sldId id="616" r:id="rId44"/>
    <p:sldId id="296" r:id="rId45"/>
    <p:sldId id="617" r:id="rId46"/>
    <p:sldId id="298" r:id="rId47"/>
    <p:sldId id="618" r:id="rId48"/>
    <p:sldId id="299" r:id="rId49"/>
    <p:sldId id="294" r:id="rId50"/>
    <p:sldId id="399" r:id="rId51"/>
    <p:sldId id="403" r:id="rId52"/>
    <p:sldId id="613" r:id="rId5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>
        <p:scale>
          <a:sx n="75" d="100"/>
          <a:sy n="75" d="100"/>
        </p:scale>
        <p:origin x="1878" y="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2.png"/><Relationship Id="rId7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GENERAL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Throughout the day we are going to use data from one patient to illustrate how to do a CDM.  We think only having one data point makes the process more tangible.</a:t>
            </a:r>
          </a:p>
          <a:p>
            <a:endParaRPr lang="en-US" dirty="0"/>
          </a:p>
          <a:p>
            <a:r>
              <a:rPr lang="en-US" dirty="0"/>
              <a:t>We will reuse Lauren: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https://www.endometriosis-uk.org/laurens-story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481"/>
              </p:ext>
            </p:extLst>
          </p:nvPr>
        </p:nvGraphicFramePr>
        <p:xfrm>
          <a:off x="446314" y="1396999"/>
          <a:ext cx="824048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0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4120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Easier assessment of </a:t>
                      </a:r>
                      <a:r>
                        <a:rPr lang="en-US" sz="24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1/25 - Generate all data assets (Lauren raw, </a:t>
            </a:r>
            <a:r>
              <a:rPr lang="en-US" dirty="0" err="1"/>
              <a:t>Synthia</a:t>
            </a:r>
            <a:r>
              <a:rPr lang="en-US" dirty="0"/>
              <a:t>, Achilles) </a:t>
            </a:r>
          </a:p>
          <a:p>
            <a:r>
              <a:rPr lang="en-US" dirty="0"/>
              <a:t>2/1 - Initial Deck Draft Completed</a:t>
            </a:r>
          </a:p>
          <a:p>
            <a:r>
              <a:rPr lang="en-US" dirty="0"/>
              <a:t>3/1 - Amazon WS Built</a:t>
            </a:r>
          </a:p>
          <a:p>
            <a:r>
              <a:rPr lang="en-US" dirty="0"/>
              <a:t>3/15 - Practice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3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60105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field. 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DFEE33-5B16-49A9-8320-4CA1F66F0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NEED TO PRACTICE WR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LAUREN DATA ON BOX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CDM Wiki</a:t>
            </a:r>
          </a:p>
          <a:p>
            <a:r>
              <a:rPr lang="en-US" dirty="0">
                <a:highlight>
                  <a:srgbClr val="FFFF00"/>
                </a:highlight>
              </a:rPr>
              <a:t>THEMIS</a:t>
            </a: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68E71428-6CE7-4A79-81DB-43816B90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86584"/>
            <a:ext cx="763869" cy="7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 non-English example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5 </a:t>
            </a:r>
            <a:r>
              <a:rPr lang="en-US" dirty="0" err="1">
                <a:highlight>
                  <a:srgbClr val="FFFF00"/>
                </a:highlight>
              </a:rPr>
              <a:t>dutch</a:t>
            </a:r>
            <a:r>
              <a:rPr lang="en-US" dirty="0">
                <a:highlight>
                  <a:srgbClr val="FFFF00"/>
                </a:highlight>
              </a:rPr>
              <a:t> conditions (IPCI codes)</a:t>
            </a:r>
          </a:p>
          <a:p>
            <a:r>
              <a:rPr lang="en-US" dirty="0">
                <a:highlight>
                  <a:srgbClr val="FFFF00"/>
                </a:highlight>
              </a:rPr>
              <a:t>Show how to create STCM or add to Vocab</a:t>
            </a:r>
          </a:p>
        </p:txBody>
      </p:sp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WORKING LUNCH?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Review of </a:t>
            </a:r>
            <a:r>
              <a:rPr lang="en-US" dirty="0" err="1">
                <a:highlight>
                  <a:srgbClr val="FFFF00"/>
                </a:highlight>
              </a:rPr>
              <a:t>Synthea+Lauren</a:t>
            </a:r>
            <a:r>
              <a:rPr lang="en-US" dirty="0">
                <a:highlight>
                  <a:srgbClr val="FFFF00"/>
                </a:highlight>
              </a:rPr>
              <a:t> HEEL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Lauren is a zombie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80/20 rules</a:t>
            </a:r>
          </a:p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Losing data and gaining data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EF61-3037-42DF-B055-D522CC0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8AFB-549E-48BC-8AFE-B3C9105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Show some examples of Metadata from CCAE drop off – losing data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</p:txBody>
      </p:sp>
    </p:spTree>
    <p:extLst>
      <p:ext uri="{BB962C8B-B14F-4D97-AF65-F5344CB8AC3E}">
        <p14:creationId xmlns:p14="http://schemas.microsoft.com/office/powerpoint/2010/main" val="3092770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Anthony </a:t>
            </a:r>
          </a:p>
        </p:txBody>
      </p:sp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AN ETL</a:t>
            </a:r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3027</TotalTime>
  <Words>1485</Words>
  <Application>Microsoft Office PowerPoint</Application>
  <PresentationFormat>On-screen Show (4:3)</PresentationFormat>
  <Paragraphs>387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Theme1</vt:lpstr>
      <vt:lpstr>GENERAL DESCRIPTION</vt:lpstr>
      <vt:lpstr>THINGS TO DO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PowerPoint Presentation</vt:lpstr>
      <vt:lpstr>OHDSI in a Box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 Process</vt:lpstr>
      <vt:lpstr>ETL Process</vt:lpstr>
      <vt:lpstr>80/20 Rule</vt:lpstr>
      <vt:lpstr>PowerPoint Presentation</vt:lpstr>
      <vt:lpstr>PowerPoint Presentation</vt:lpstr>
      <vt:lpstr>A Patient’s Story:  Lauren</vt:lpstr>
      <vt:lpstr>What data do we have?</vt:lpstr>
      <vt:lpstr>Data Format</vt:lpstr>
      <vt:lpstr>Synthea Tables</vt:lpstr>
      <vt:lpstr>NOTES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</vt:lpstr>
      <vt:lpstr>White Rabbit – Scan Report</vt:lpstr>
      <vt:lpstr>PowerPoint Presentation</vt:lpstr>
      <vt:lpstr>White Rabbit</vt:lpstr>
      <vt:lpstr>Rabbit-in-a-Hat</vt:lpstr>
      <vt:lpstr>Resources</vt:lpstr>
      <vt:lpstr>PowerPoint Presentation</vt:lpstr>
      <vt:lpstr>USAGI</vt:lpstr>
      <vt:lpstr>WORKING LUNCH?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64</cp:revision>
  <dcterms:created xsi:type="dcterms:W3CDTF">2018-12-19T18:52:50Z</dcterms:created>
  <dcterms:modified xsi:type="dcterms:W3CDTF">2019-02-26T22:07:40Z</dcterms:modified>
</cp:coreProperties>
</file>